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9" r:id="rId3"/>
    <p:sldId id="257" r:id="rId4"/>
    <p:sldId id="258" r:id="rId5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52078A-1EF9-49A2-B722-76E128D92E6E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DF1D8F-8E45-49BC-934A-BFC103A04C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9324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7BC19-3F88-450E-B8E9-BD43C193768B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509D-4885-44AA-BA2A-3145C39F6F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3911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7BC19-3F88-450E-B8E9-BD43C193768B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509D-4885-44AA-BA2A-3145C39F6F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9648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7BC19-3F88-450E-B8E9-BD43C193768B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509D-4885-44AA-BA2A-3145C39F6F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2491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7BC19-3F88-450E-B8E9-BD43C193768B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509D-4885-44AA-BA2A-3145C39F6F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44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7BC19-3F88-450E-B8E9-BD43C193768B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509D-4885-44AA-BA2A-3145C39F6F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225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7BC19-3F88-450E-B8E9-BD43C193768B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509D-4885-44AA-BA2A-3145C39F6F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7102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7BC19-3F88-450E-B8E9-BD43C193768B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509D-4885-44AA-BA2A-3145C39F6F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788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7BC19-3F88-450E-B8E9-BD43C193768B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509D-4885-44AA-BA2A-3145C39F6F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264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7BC19-3F88-450E-B8E9-BD43C193768B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509D-4885-44AA-BA2A-3145C39F6F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7966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7BC19-3F88-450E-B8E9-BD43C193768B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509D-4885-44AA-BA2A-3145C39F6F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6662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7BC19-3F88-450E-B8E9-BD43C193768B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509D-4885-44AA-BA2A-3145C39F6F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951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7BC19-3F88-450E-B8E9-BD43C193768B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C509D-4885-44AA-BA2A-3145C39F6F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3164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oyama-sh.metro.ed.jp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forms.office.com/Pages/ResponsePage.aspx?id=07VbxZj7okm9Yto1xwcA4pQg8R9qIZhGlIyaM4oFohJUN005VVZOU1RYSFFUWkdEQlZLMDU0S0NHMC4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額縁 3"/>
          <p:cNvSpPr/>
          <p:nvPr/>
        </p:nvSpPr>
        <p:spPr>
          <a:xfrm>
            <a:off x="162283" y="235649"/>
            <a:ext cx="8856983" cy="936104"/>
          </a:xfrm>
          <a:prstGeom prst="bevel">
            <a:avLst/>
          </a:prstGeom>
          <a:solidFill>
            <a:srgbClr val="FFCCCC"/>
          </a:solidFill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FTT-UD角ゴ_ラージ B" panose="02000800000000000000" pitchFamily="2" charset="-128"/>
                <a:ea typeface="FTT-UD角ゴ_ラージ B" panose="02000800000000000000" pitchFamily="2" charset="-128"/>
              </a:rPr>
              <a:t>東京都立青山特別支援学校　特別支援教育センター的機能発揮事業の御案内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303577" y="5490361"/>
            <a:ext cx="8562948" cy="109637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372583" y="1875198"/>
            <a:ext cx="8396292" cy="3517022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dirty="0"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　エリア内の幼稚園・保育園・小学校・中学校・学童保育、デイサービス等を訪問します。</a:t>
            </a:r>
            <a:endParaRPr lang="en-US" altLang="ja-JP" sz="1600" dirty="0">
              <a:latin typeface="FTT-UD丸ゴ_ラージ M" panose="02000600000000000000" pitchFamily="2" charset="-128"/>
              <a:ea typeface="FTT-UD丸ゴ_ラージ M" panose="02000600000000000000" pitchFamily="2" charset="-128"/>
            </a:endParaRPr>
          </a:p>
          <a:p>
            <a:r>
              <a:rPr lang="ja-JP" altLang="en-US" sz="1600" dirty="0"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　申し込み</a:t>
            </a:r>
            <a:r>
              <a:rPr lang="ja-JP" altLang="en-US" sz="1600" dirty="0">
                <a:solidFill>
                  <a:prstClr val="black"/>
                </a:solidFill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方法は、別紙を御確認ください。</a:t>
            </a:r>
          </a:p>
          <a:p>
            <a:endParaRPr lang="ja-JP" altLang="en-US" sz="1600" dirty="0">
              <a:latin typeface="FTT-UD丸ゴ_ラージ M" panose="02000600000000000000" pitchFamily="2" charset="-128"/>
              <a:ea typeface="FTT-UD丸ゴ_ラージ M" panose="02000600000000000000" pitchFamily="2" charset="-128"/>
            </a:endParaRPr>
          </a:p>
          <a:p>
            <a:r>
              <a:rPr lang="ja-JP" altLang="en-US" sz="1600" b="1" dirty="0"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１　巡回相談</a:t>
            </a:r>
          </a:p>
          <a:p>
            <a:r>
              <a:rPr kumimoji="1" lang="ja-JP" altLang="en-US" sz="1600" dirty="0"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　発達障害や知的障害</a:t>
            </a:r>
            <a:r>
              <a:rPr lang="ja-JP" altLang="en-US" sz="1600" dirty="0"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等</a:t>
            </a:r>
            <a:r>
              <a:rPr kumimoji="1" lang="ja-JP" altLang="en-US" sz="1600" dirty="0"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、気になるお子さんの理解や支援方法等について、観察</a:t>
            </a:r>
            <a:r>
              <a:rPr lang="ja-JP" altLang="en-US" sz="1600" dirty="0"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及びカンファレンス</a:t>
            </a:r>
            <a:r>
              <a:rPr kumimoji="1" lang="ja-JP" altLang="en-US" sz="1600" dirty="0"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を行います。</a:t>
            </a:r>
          </a:p>
          <a:p>
            <a:r>
              <a:rPr lang="ja-JP" altLang="en-US" sz="1600" u="sng" dirty="0">
                <a:solidFill>
                  <a:srgbClr val="FF0000"/>
                </a:solidFill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　（児童・生徒への直接的な支援、保護者との面談、助言は基本的に行いません。）</a:t>
            </a:r>
            <a:endParaRPr kumimoji="1" lang="ja-JP" altLang="en-US" sz="1600" u="sng" dirty="0">
              <a:solidFill>
                <a:srgbClr val="FF0000"/>
              </a:solidFill>
              <a:latin typeface="FTT-UD丸ゴ_ラージ M" panose="02000600000000000000" pitchFamily="2" charset="-128"/>
              <a:ea typeface="FTT-UD丸ゴ_ラージ M" panose="02000600000000000000" pitchFamily="2" charset="-128"/>
            </a:endParaRPr>
          </a:p>
          <a:p>
            <a:pPr lvl="0"/>
            <a:endParaRPr lang="en-US" altLang="ja-JP" sz="1600" b="1" dirty="0">
              <a:latin typeface="FTT-UD丸ゴ_ラージ M" panose="02000600000000000000" pitchFamily="2" charset="-128"/>
              <a:ea typeface="FTT-UD丸ゴ_ラージ M" panose="02000600000000000000" pitchFamily="2" charset="-128"/>
            </a:endParaRPr>
          </a:p>
          <a:p>
            <a:pPr lvl="0"/>
            <a:r>
              <a:rPr lang="ja-JP" altLang="en-US" sz="1600" b="1" dirty="0"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２　研修会等への協力</a:t>
            </a:r>
          </a:p>
          <a:p>
            <a:pPr lvl="0"/>
            <a:r>
              <a:rPr lang="ja-JP" altLang="en-US" sz="1600" dirty="0"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　特別支援教育や発達障害等について、教員や保護者に向けた研修会の講師を派遣いたします。</a:t>
            </a:r>
            <a:endParaRPr lang="en-US" altLang="ja-JP" sz="1600" dirty="0">
              <a:latin typeface="FTT-UD丸ゴ_ラージ M" panose="02000600000000000000" pitchFamily="2" charset="-128"/>
              <a:ea typeface="FTT-UD丸ゴ_ラージ M" panose="02000600000000000000" pitchFamily="2" charset="-128"/>
            </a:endParaRPr>
          </a:p>
          <a:p>
            <a:pPr lvl="0"/>
            <a:endParaRPr lang="en-US" altLang="ja-JP" sz="1600" b="1" dirty="0">
              <a:solidFill>
                <a:prstClr val="black"/>
              </a:solidFill>
              <a:latin typeface="FTT-UD丸ゴ_ラージ M" panose="02000600000000000000" pitchFamily="2" charset="-128"/>
              <a:ea typeface="FTT-UD丸ゴ_ラージ M" panose="02000600000000000000" pitchFamily="2" charset="-128"/>
            </a:endParaRPr>
          </a:p>
          <a:p>
            <a:pPr lvl="0"/>
            <a:r>
              <a:rPr lang="ja-JP" altLang="en-US" sz="1600" b="1" dirty="0">
                <a:solidFill>
                  <a:prstClr val="black"/>
                </a:solidFill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３　出前授業</a:t>
            </a:r>
          </a:p>
          <a:p>
            <a:r>
              <a:rPr lang="ja-JP" altLang="en-US" sz="1600" dirty="0">
                <a:solidFill>
                  <a:prstClr val="black"/>
                </a:solidFill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　小・中・高等学校等において、児童・生徒に、理解推進授業を行います。</a:t>
            </a:r>
            <a:endParaRPr kumimoji="1" lang="ja-JP" altLang="en-US" sz="1600" dirty="0">
              <a:latin typeface="FTT-UD丸ゴ_ラージ M" panose="02000600000000000000" pitchFamily="2" charset="-128"/>
              <a:ea typeface="FTT-UD丸ゴ_ラージ M" panose="02000600000000000000" pitchFamily="2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72583" y="1228867"/>
            <a:ext cx="84249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rgbClr val="00B050"/>
                </a:solidFill>
              </a:rPr>
              <a:t>特別支援教育の充実を目指し、</a:t>
            </a:r>
            <a:r>
              <a:rPr kumimoji="1" lang="ja-JP" altLang="en-US" b="1" u="sng" dirty="0">
                <a:solidFill>
                  <a:srgbClr val="00B050"/>
                </a:solidFill>
              </a:rPr>
              <a:t>港区・渋谷区・目黒区</a:t>
            </a:r>
            <a:r>
              <a:rPr kumimoji="1" lang="ja-JP" altLang="en-US" b="1" dirty="0">
                <a:solidFill>
                  <a:srgbClr val="00B050"/>
                </a:solidFill>
              </a:rPr>
              <a:t>のセンター校として、</a:t>
            </a:r>
            <a:endParaRPr kumimoji="1" lang="en-US" altLang="ja-JP" b="1" dirty="0">
              <a:solidFill>
                <a:srgbClr val="00B050"/>
              </a:solidFill>
            </a:endParaRPr>
          </a:p>
          <a:p>
            <a:pPr algn="ctr"/>
            <a:r>
              <a:rPr lang="ja-JP" altLang="en-US" b="1" dirty="0">
                <a:solidFill>
                  <a:srgbClr val="00B050"/>
                </a:solidFill>
              </a:rPr>
              <a:t>　　　　　　　</a:t>
            </a:r>
            <a:r>
              <a:rPr kumimoji="1" lang="ja-JP" altLang="en-US" b="1" dirty="0">
                <a:solidFill>
                  <a:srgbClr val="00B050"/>
                </a:solidFill>
              </a:rPr>
              <a:t>本校の特別支援教育コーディネーター等を派遣します。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567" y="5635281"/>
            <a:ext cx="855225" cy="85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テキスト ボックス 14"/>
          <p:cNvSpPr txBox="1"/>
          <p:nvPr/>
        </p:nvSpPr>
        <p:spPr>
          <a:xfrm>
            <a:off x="1305792" y="5576885"/>
            <a:ext cx="74630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東京都立青山特別</a:t>
            </a:r>
            <a:r>
              <a:rPr lang="ja-JP" altLang="en-US" sz="1400" dirty="0"/>
              <a:t>支援学校　港区南青山</a:t>
            </a:r>
            <a:r>
              <a:rPr lang="en-US" altLang="ja-JP" sz="1400" dirty="0"/>
              <a:t>2-33-77</a:t>
            </a:r>
            <a:r>
              <a:rPr lang="ja-JP" altLang="en-US" sz="1400" dirty="0"/>
              <a:t>　</a:t>
            </a:r>
          </a:p>
          <a:p>
            <a:r>
              <a:rPr lang="ja-JP" altLang="en-US" sz="1400" dirty="0"/>
              <a:t>電話　</a:t>
            </a:r>
            <a:r>
              <a:rPr lang="en-US" altLang="ja-JP" sz="1400" dirty="0"/>
              <a:t>3478-5061   </a:t>
            </a:r>
            <a:r>
              <a:rPr lang="ja-JP" altLang="en-US" sz="1400" dirty="0"/>
              <a:t>ＦＡＸ　</a:t>
            </a:r>
            <a:r>
              <a:rPr lang="en-US" altLang="ja-JP" sz="1400" dirty="0"/>
              <a:t>3478-5063</a:t>
            </a:r>
            <a:r>
              <a:rPr lang="ja-JP" altLang="en-US" sz="1400" dirty="0"/>
              <a:t>  　ｈｔｔｐ：</a:t>
            </a:r>
            <a:r>
              <a:rPr lang="en-US" altLang="ja-JP" sz="1400" dirty="0">
                <a:hlinkClick r:id="rId3"/>
              </a:rPr>
              <a:t>https://aoyama-sh.metro.ed.jp/</a:t>
            </a:r>
            <a:endParaRPr lang="en-US" altLang="ja-JP" sz="1400" dirty="0"/>
          </a:p>
          <a:p>
            <a:r>
              <a:rPr lang="ja-JP" altLang="en-US" sz="1400" dirty="0"/>
              <a:t>副校長　菅井　郁　　　主幹教諭　昼間　友彦　</a:t>
            </a:r>
            <a:endParaRPr lang="en-US" altLang="ja-JP" sz="1400" dirty="0"/>
          </a:p>
          <a:p>
            <a:r>
              <a:rPr lang="ja-JP" altLang="en-US" sz="1400" dirty="0"/>
              <a:t>特別支援教育コーディネーター　田村　明子、田﨑　里香、斎須　依恵　　</a:t>
            </a:r>
            <a:r>
              <a:rPr lang="ja-JP" altLang="en-US" dirty="0"/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1049913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タイトル 1"/>
          <p:cNvSpPr>
            <a:spLocks noGrp="1"/>
          </p:cNvSpPr>
          <p:nvPr>
            <p:ph type="title"/>
          </p:nvPr>
        </p:nvSpPr>
        <p:spPr>
          <a:xfrm>
            <a:off x="755576" y="260350"/>
            <a:ext cx="7056512" cy="720378"/>
          </a:xfrm>
        </p:spPr>
        <p:txBody>
          <a:bodyPr>
            <a:normAutofit/>
          </a:bodyPr>
          <a:lstStyle/>
          <a:p>
            <a:pPr algn="l"/>
            <a:r>
              <a:rPr lang="ja-JP" altLang="en-US" sz="4000" b="1" dirty="0">
                <a:solidFill>
                  <a:srgbClr val="FF33CC"/>
                </a:solidFill>
                <a:latin typeface="FTT-UD丸ゴ_ラージ B" panose="02000800000000000000" pitchFamily="2" charset="-128"/>
                <a:ea typeface="FTT-UD丸ゴ_ラージ B" panose="02000800000000000000" pitchFamily="2" charset="-128"/>
              </a:rPr>
              <a:t>巡回相談の例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1052736"/>
            <a:ext cx="8352928" cy="5350594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ja-JP" altLang="en-US" sz="3600" b="1" dirty="0"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巡回相談先（例）</a:t>
            </a:r>
            <a:endParaRPr lang="en-US" altLang="ja-JP" sz="3600" b="1" dirty="0">
              <a:latin typeface="FTT-UD丸ゴ_ラージ M" panose="02000600000000000000" pitchFamily="2" charset="-128"/>
              <a:ea typeface="FTT-UD丸ゴ_ラージ M" panose="02000600000000000000" pitchFamily="2" charset="-128"/>
            </a:endParaRPr>
          </a:p>
          <a:p>
            <a:pPr marL="0" indent="0">
              <a:buNone/>
              <a:defRPr/>
            </a:pPr>
            <a:r>
              <a:rPr lang="ja-JP" altLang="en-US" dirty="0"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　</a:t>
            </a:r>
            <a:r>
              <a:rPr lang="ja-JP" altLang="en-US" sz="3000" dirty="0"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　</a:t>
            </a:r>
            <a:r>
              <a:rPr lang="ja-JP" altLang="en-US" sz="2800" dirty="0"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小・中学校の、通常の学級及び特別支援学級、</a:t>
            </a:r>
            <a:endParaRPr lang="en-US" altLang="ja-JP" sz="2800" dirty="0">
              <a:latin typeface="FTT-UD丸ゴ_ラージ M" panose="02000600000000000000" pitchFamily="2" charset="-128"/>
              <a:ea typeface="FTT-UD丸ゴ_ラージ M" panose="02000600000000000000" pitchFamily="2" charset="-128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ja-JP" altLang="en-US" sz="2800" dirty="0"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　　学童保育、放課後等デイサービスなど</a:t>
            </a:r>
            <a:endParaRPr lang="en-US" altLang="ja-JP" sz="2800" dirty="0">
              <a:latin typeface="FTT-UD丸ゴ_ラージ M" panose="02000600000000000000" pitchFamily="2" charset="-128"/>
              <a:ea typeface="FTT-UD丸ゴ_ラージ M" panose="02000600000000000000" pitchFamily="2" charset="-128"/>
            </a:endParaRPr>
          </a:p>
          <a:p>
            <a:pPr>
              <a:defRPr/>
            </a:pPr>
            <a:r>
              <a:rPr lang="ja-JP" altLang="en-US" sz="3600" b="1" dirty="0"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巡回相談の日の流れ（例）</a:t>
            </a:r>
            <a:endParaRPr lang="en-US" altLang="ja-JP" sz="3600" b="1" dirty="0">
              <a:latin typeface="FTT-UD丸ゴ_ラージ M" panose="02000600000000000000" pitchFamily="2" charset="-128"/>
              <a:ea typeface="FTT-UD丸ゴ_ラージ M" panose="02000600000000000000" pitchFamily="2" charset="-128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ja-JP" altLang="en-US" sz="2800" dirty="0"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   ８：２０　相談先到着、事前打ち合わせ</a:t>
            </a:r>
            <a:endParaRPr lang="en-US" altLang="ja-JP" sz="2800" dirty="0">
              <a:latin typeface="FTT-UD丸ゴ_ラージ M" panose="02000600000000000000" pitchFamily="2" charset="-128"/>
              <a:ea typeface="FTT-UD丸ゴ_ラージ M" panose="02000600000000000000" pitchFamily="2" charset="-128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ja-JP" altLang="en-US" sz="2800"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   ８：４０　</a:t>
            </a:r>
            <a:r>
              <a:rPr lang="ja-JP" altLang="en-US" sz="2800" dirty="0"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１、２時間目観察</a:t>
            </a:r>
            <a:endParaRPr lang="en-US" altLang="ja-JP" sz="2800" dirty="0">
              <a:latin typeface="FTT-UD丸ゴ_ラージ M" panose="02000600000000000000" pitchFamily="2" charset="-128"/>
              <a:ea typeface="FTT-UD丸ゴ_ラージ M" panose="02000600000000000000" pitchFamily="2" charset="-128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ja-JP" altLang="en-US" sz="2800" dirty="0"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１０：１５　カンファレンス（担任・管理職等）</a:t>
            </a:r>
            <a:endParaRPr lang="en-US" altLang="ja-JP" sz="2800" dirty="0">
              <a:latin typeface="FTT-UD丸ゴ_ラージ M" panose="02000600000000000000" pitchFamily="2" charset="-128"/>
              <a:ea typeface="FTT-UD丸ゴ_ラージ M" panose="02000600000000000000" pitchFamily="2" charset="-128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ja-JP" altLang="en-US" sz="2800" dirty="0"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１１：１５　退出</a:t>
            </a:r>
            <a:endParaRPr lang="en-US" altLang="ja-JP" sz="2800" dirty="0">
              <a:latin typeface="FTT-UD丸ゴ_ラージ M" panose="02000600000000000000" pitchFamily="2" charset="-128"/>
              <a:ea typeface="FTT-UD丸ゴ_ラージ M" panose="02000600000000000000" pitchFamily="2" charset="-128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ja-JP" altLang="en-US" sz="2500" dirty="0"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　</a:t>
            </a:r>
            <a:r>
              <a:rPr lang="en-US" altLang="ja-JP" sz="2500" dirty="0"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※</a:t>
            </a:r>
            <a:r>
              <a:rPr lang="ja-JP" altLang="en-US" sz="2500" dirty="0"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カンファレンスを、午後にリモート形式で行うこと</a:t>
            </a:r>
            <a:endParaRPr lang="en-US" altLang="ja-JP" sz="2500" dirty="0">
              <a:latin typeface="FTT-UD丸ゴ_ラージ M" panose="02000600000000000000" pitchFamily="2" charset="-128"/>
              <a:ea typeface="FTT-UD丸ゴ_ラージ M" panose="02000600000000000000" pitchFamily="2" charset="-128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ja-JP" altLang="en-US" sz="2500" dirty="0"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　　も可能です。</a:t>
            </a:r>
            <a:endParaRPr lang="en-US" altLang="ja-JP" sz="2500" dirty="0">
              <a:latin typeface="FTT-UD丸ゴ_ラージ M" panose="02000600000000000000" pitchFamily="2" charset="-128"/>
              <a:ea typeface="FTT-UD丸ゴ_ラージ M" panose="02000600000000000000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7823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/>
          </a:bodyPr>
          <a:lstStyle/>
          <a:p>
            <a:r>
              <a:rPr lang="ja-JP" altLang="en-US" sz="3200" b="1" dirty="0">
                <a:solidFill>
                  <a:srgbClr val="00B050"/>
                </a:solidFill>
                <a:latin typeface="FTT-UD丸ゴ_ラージ B" panose="02000800000000000000" pitchFamily="2" charset="-128"/>
                <a:ea typeface="FTT-UD丸ゴ_ラージ B" panose="02000800000000000000" pitchFamily="2" charset="-128"/>
              </a:rPr>
              <a:t>コーディネーター派遣　利用方法</a:t>
            </a:r>
            <a:endParaRPr kumimoji="1" lang="ja-JP" altLang="en-US" sz="3200" b="1" dirty="0">
              <a:solidFill>
                <a:srgbClr val="00B050"/>
              </a:solidFill>
              <a:latin typeface="FTT-UD丸ゴ_ラージ B" panose="02000800000000000000" pitchFamily="2" charset="-128"/>
              <a:ea typeface="FTT-UD丸ゴ_ラージ B" panose="02000800000000000000" pitchFamily="2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5760640"/>
          </a:xfrm>
          <a:solidFill>
            <a:schemeClr val="accent3">
              <a:lumMod val="20000"/>
              <a:lumOff val="80000"/>
            </a:schemeClr>
          </a:solidFill>
          <a:ln w="34925">
            <a:solidFill>
              <a:srgbClr val="00B050"/>
            </a:solidFill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kumimoji="1" lang="en-US" altLang="ja-JP" sz="2000" dirty="0">
              <a:latin typeface="FTT-UD丸ゴ_ラージ M" panose="02000600000000000000" pitchFamily="2" charset="-128"/>
              <a:ea typeface="FTT-UD丸ゴ_ラージ M" panose="02000600000000000000" pitchFamily="2" charset="-128"/>
            </a:endParaRPr>
          </a:p>
          <a:p>
            <a:pPr marL="0" indent="0">
              <a:buNone/>
            </a:pPr>
            <a:r>
              <a:rPr kumimoji="1" lang="ja-JP" altLang="en-US" sz="2000" dirty="0"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①　</a:t>
            </a:r>
            <a:r>
              <a:rPr kumimoji="1" lang="ja-JP" altLang="en-US" sz="2000" dirty="0">
                <a:solidFill>
                  <a:srgbClr val="FF0000"/>
                </a:solidFill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依頼元内で、センター的機能の利用について検討する。</a:t>
            </a:r>
            <a:endParaRPr kumimoji="1" lang="en-US" altLang="ja-JP" sz="2000" dirty="0">
              <a:solidFill>
                <a:srgbClr val="FF0000"/>
              </a:solidFill>
              <a:latin typeface="FTT-UD丸ゴ_ラージ M" panose="02000600000000000000" pitchFamily="2" charset="-128"/>
              <a:ea typeface="FTT-UD丸ゴ_ラージ M" panose="02000600000000000000" pitchFamily="2" charset="-128"/>
            </a:endParaRPr>
          </a:p>
          <a:p>
            <a:pPr marL="0" indent="0">
              <a:buNone/>
            </a:pPr>
            <a:r>
              <a:rPr kumimoji="1" lang="ja-JP" altLang="en-US" sz="2000" dirty="0"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　</a:t>
            </a:r>
            <a:endParaRPr kumimoji="1" lang="en-US" altLang="ja-JP" sz="2000" dirty="0">
              <a:latin typeface="FTT-UD丸ゴ_ラージ M" panose="02000600000000000000" pitchFamily="2" charset="-128"/>
              <a:ea typeface="FTT-UD丸ゴ_ラージ M" panose="02000600000000000000" pitchFamily="2" charset="-128"/>
            </a:endParaRPr>
          </a:p>
          <a:p>
            <a:pPr marL="0" indent="0">
              <a:buNone/>
            </a:pPr>
            <a:endParaRPr kumimoji="1" lang="en-US" altLang="ja-JP" sz="2000" dirty="0">
              <a:latin typeface="FTT-UD丸ゴ_ラージ M" panose="02000600000000000000" pitchFamily="2" charset="-128"/>
              <a:ea typeface="FTT-UD丸ゴ_ラージ M" panose="02000600000000000000" pitchFamily="2" charset="-128"/>
            </a:endParaRPr>
          </a:p>
          <a:p>
            <a:pPr marL="0" indent="0">
              <a:buNone/>
            </a:pPr>
            <a:endParaRPr kumimoji="1" lang="en-US" altLang="ja-JP" sz="2000" dirty="0">
              <a:latin typeface="FTT-UD丸ゴ_ラージ M" panose="02000600000000000000" pitchFamily="2" charset="-128"/>
              <a:ea typeface="FTT-UD丸ゴ_ラージ M" panose="02000600000000000000" pitchFamily="2" charset="-128"/>
            </a:endParaRPr>
          </a:p>
          <a:p>
            <a:pPr marL="0" indent="0">
              <a:buNone/>
            </a:pPr>
            <a:r>
              <a:rPr kumimoji="1" lang="ja-JP" altLang="en-US" sz="2000" dirty="0"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②　</a:t>
            </a:r>
            <a:r>
              <a:rPr lang="ja-JP" altLang="en-US" sz="2000" dirty="0"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申込フォームにアクセスし、必要事項を入力して送信</a:t>
            </a:r>
            <a:r>
              <a:rPr kumimoji="1" lang="ja-JP" altLang="en-US" sz="2000" dirty="0"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する。</a:t>
            </a:r>
            <a:endParaRPr lang="en-US" altLang="ja-JP" sz="2000" dirty="0">
              <a:latin typeface="FTT-UD丸ゴ_ラージ M" panose="02000600000000000000" pitchFamily="2" charset="-128"/>
              <a:ea typeface="FTT-UD丸ゴ_ラージ M" panose="02000600000000000000" pitchFamily="2" charset="-128"/>
            </a:endParaRPr>
          </a:p>
          <a:p>
            <a:pPr marL="0" indent="0">
              <a:buNone/>
            </a:pPr>
            <a:r>
              <a:rPr lang="ja-JP" altLang="en-US" sz="1900" dirty="0">
                <a:latin typeface="+mj-ea"/>
                <a:ea typeface="+mj-ea"/>
              </a:rPr>
              <a:t>　　＜申し込みフォーム</a:t>
            </a:r>
            <a:r>
              <a:rPr lang="en-US" altLang="ja-JP" sz="1900" dirty="0">
                <a:latin typeface="+mj-ea"/>
                <a:ea typeface="+mj-ea"/>
              </a:rPr>
              <a:t>URL</a:t>
            </a:r>
            <a:r>
              <a:rPr lang="ja-JP" altLang="en-US" sz="1900" dirty="0">
                <a:latin typeface="+mj-ea"/>
                <a:ea typeface="+mj-ea"/>
              </a:rPr>
              <a:t>＞　　</a:t>
            </a:r>
            <a:r>
              <a:rPr lang="ja-JP" altLang="en-US" sz="2400" dirty="0"/>
              <a:t>　　　　　　　　　　　　　　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>
                <a:hlinkClick r:id="rId2"/>
              </a:rPr>
              <a:t>https://forms.office.com/Pages/ResponsePage.aspx?id=07VbxZj7okm9Yto1xwcA4pQg8R9qIZhGlIyaM4oFohJUN005VVZOU1RYSFFUWkdEQlZLMDU0S0NHMC4u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000" dirty="0"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③　本校から</a:t>
            </a:r>
            <a:r>
              <a:rPr lang="en-US" altLang="ja-JP" sz="2000" dirty="0"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e</a:t>
            </a:r>
            <a:r>
              <a:rPr lang="ja-JP" altLang="en-US" sz="2000" dirty="0"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メールまたは電話にて折り返し連絡をする。</a:t>
            </a:r>
          </a:p>
          <a:p>
            <a:pPr marL="0" indent="0">
              <a:buNone/>
            </a:pPr>
            <a:r>
              <a:rPr lang="ja-JP" altLang="en-US" sz="2000" dirty="0"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　（依頼内容等を確認し、派遣日時の調整をする。）</a:t>
            </a:r>
          </a:p>
          <a:p>
            <a:pPr marL="0" indent="0">
              <a:buNone/>
            </a:pPr>
            <a:endParaRPr lang="en-US" altLang="ja-JP" sz="2000" dirty="0">
              <a:latin typeface="FTT-UD丸ゴ_ラージ M" panose="02000600000000000000" pitchFamily="2" charset="-128"/>
              <a:ea typeface="FTT-UD丸ゴ_ラージ M" panose="02000600000000000000" pitchFamily="2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④　本校ホームページ上の書式にて依頼状を作成し、本校校長宛てに</a:t>
            </a:r>
            <a:endParaRPr lang="en-US" altLang="ja-JP" sz="2000" dirty="0">
              <a:latin typeface="FTT-UD丸ゴ_ラージ M" panose="02000600000000000000" pitchFamily="2" charset="-128"/>
              <a:ea typeface="FTT-UD丸ゴ_ラージ M" panose="02000600000000000000" pitchFamily="2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　　送付する。</a:t>
            </a:r>
            <a:endParaRPr kumimoji="1" lang="en-US" altLang="ja-JP" sz="2000" dirty="0">
              <a:latin typeface="FTT-UD丸ゴ_ラージ M" panose="02000600000000000000" pitchFamily="2" charset="-128"/>
              <a:ea typeface="FTT-UD丸ゴ_ラージ M" panose="02000600000000000000" pitchFamily="2" charset="-128"/>
            </a:endParaRPr>
          </a:p>
          <a:p>
            <a:pPr marL="0" indent="0">
              <a:buNone/>
            </a:pPr>
            <a:endParaRPr lang="en-US" altLang="ja-JP" sz="2000" dirty="0">
              <a:latin typeface="FTT-UD丸ゴ_ラージ M" panose="02000600000000000000" pitchFamily="2" charset="-128"/>
              <a:ea typeface="FTT-UD丸ゴ_ラージ M" panose="02000600000000000000" pitchFamily="2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⑤　訪問（巡回相談や研修会）当日</a:t>
            </a:r>
            <a:endParaRPr kumimoji="1" lang="ja-JP" altLang="en-US" sz="2000" dirty="0">
              <a:latin typeface="FTT-UD丸ゴ_ラージ M" panose="02000600000000000000" pitchFamily="2" charset="-128"/>
              <a:ea typeface="FTT-UD丸ゴ_ラージ M" panose="02000600000000000000" pitchFamily="2" charset="-128"/>
            </a:endParaRPr>
          </a:p>
          <a:p>
            <a:pPr marL="0" indent="0">
              <a:buNone/>
            </a:pPr>
            <a:endParaRPr lang="en-US" altLang="ja-JP" sz="2000" dirty="0">
              <a:latin typeface="FTT-UD丸ゴ_ラージ M" panose="02000600000000000000" pitchFamily="2" charset="-128"/>
              <a:ea typeface="FTT-UD丸ゴ_ラージ M" panose="02000600000000000000" pitchFamily="2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⑥　本校ホームページ上の報告書を作成し、本校校長及び区教育委員会</a:t>
            </a:r>
            <a:endParaRPr lang="en-US" altLang="ja-JP" sz="2000" dirty="0">
              <a:latin typeface="FTT-UD丸ゴ_ラージ M" panose="02000600000000000000" pitchFamily="2" charset="-128"/>
              <a:ea typeface="FTT-UD丸ゴ_ラージ M" panose="02000600000000000000" pitchFamily="2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　　宛てに送付する。</a:t>
            </a:r>
            <a:endParaRPr kumimoji="1" lang="ja-JP" altLang="en-US" sz="2000" dirty="0"/>
          </a:p>
        </p:txBody>
      </p:sp>
      <p:sp>
        <p:nvSpPr>
          <p:cNvPr id="5" name="角丸四角形吹き出し 4"/>
          <p:cNvSpPr/>
          <p:nvPr/>
        </p:nvSpPr>
        <p:spPr>
          <a:xfrm>
            <a:off x="554828" y="1482370"/>
            <a:ext cx="6307169" cy="642937"/>
          </a:xfrm>
          <a:prstGeom prst="wedgeRoundRectCallout">
            <a:avLst>
              <a:gd name="adj1" fmla="val 52767"/>
              <a:gd name="adj2" fmla="val 13027"/>
              <a:gd name="adj3" fmla="val 16667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FTT-UD丸ゴ_ラージ M" panose="02000600000000000000" pitchFamily="2" charset="-128"/>
                <a:ea typeface="FTT-UD丸ゴ_ラージ M" panose="02000600000000000000" pitchFamily="2" charset="-128"/>
              </a:rPr>
              <a:t>　まずは“校内委員会”などで、依頼内容について内部で十分検討・実践し、共通理解を図ってください。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304" y="1316300"/>
            <a:ext cx="1656184" cy="1080811"/>
          </a:xfrm>
          <a:prstGeom prst="rect">
            <a:avLst/>
          </a:prstGeom>
        </p:spPr>
      </p:pic>
      <p:pic>
        <p:nvPicPr>
          <p:cNvPr id="1026" name="Picture 2" descr="QR コード">
            <a:extLst>
              <a:ext uri="{FF2B5EF4-FFF2-40B4-BE49-F238E27FC236}">
                <a16:creationId xmlns:a16="http://schemas.microsoft.com/office/drawing/2014/main" id="{FB787062-6A5F-51D1-292E-67238408FF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9631" y="3354761"/>
            <a:ext cx="1141857" cy="1141857"/>
          </a:xfrm>
          <a:prstGeom prst="rect">
            <a:avLst/>
          </a:prstGeom>
          <a:noFill/>
          <a:ln w="38100">
            <a:solidFill>
              <a:schemeClr val="tx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8733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251520" y="404664"/>
            <a:ext cx="8640960" cy="3240360"/>
          </a:xfrm>
          <a:prstGeom prst="rect">
            <a:avLst/>
          </a:prstGeom>
          <a:ln w="34925">
            <a:solidFill>
              <a:srgbClr val="00B050"/>
            </a:solidFill>
            <a:prstDash val="sysDash"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400" b="1" dirty="0">
                <a:solidFill>
                  <a:srgbClr val="00B050"/>
                </a:solidFill>
              </a:rPr>
              <a:t>〈</a:t>
            </a:r>
            <a:r>
              <a:rPr lang="ja-JP" altLang="en-US" sz="2400" b="1" dirty="0">
                <a:solidFill>
                  <a:srgbClr val="00B050"/>
                </a:solidFill>
              </a:rPr>
              <a:t>利用にあたってのお願い</a:t>
            </a:r>
            <a:r>
              <a:rPr lang="en-US" altLang="ja-JP" sz="2400" b="1" dirty="0">
                <a:solidFill>
                  <a:srgbClr val="00B050"/>
                </a:solidFill>
              </a:rPr>
              <a:t>〉</a:t>
            </a:r>
            <a:endParaRPr lang="ja-JP" altLang="en-US" sz="2400" b="1" dirty="0">
              <a:solidFill>
                <a:srgbClr val="00B05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000" dirty="0"/>
              <a:t>１　派遣回数の目安は、基本的に各機関につき</a:t>
            </a:r>
            <a:r>
              <a:rPr lang="ja-JP" altLang="en-US" sz="2000" u="sng" dirty="0">
                <a:solidFill>
                  <a:srgbClr val="FF0000"/>
                </a:solidFill>
              </a:rPr>
              <a:t>年間１回</a:t>
            </a:r>
            <a:r>
              <a:rPr lang="ja-JP" altLang="en-US" sz="2000" u="sng" dirty="0"/>
              <a:t>程度</a:t>
            </a:r>
            <a:r>
              <a:rPr lang="ja-JP" altLang="en-US" sz="2000" dirty="0"/>
              <a:t>です。　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000" dirty="0"/>
              <a:t>２　基本的に、</a:t>
            </a:r>
            <a:r>
              <a:rPr lang="ja-JP" altLang="en-US" sz="2000" u="sng" dirty="0">
                <a:solidFill>
                  <a:srgbClr val="FF0000"/>
                </a:solidFill>
              </a:rPr>
              <a:t>火～木曜の午前中</a:t>
            </a:r>
            <a:r>
              <a:rPr lang="ja-JP" altLang="en-US" sz="2000" dirty="0"/>
              <a:t>と、</a:t>
            </a:r>
            <a:r>
              <a:rPr lang="ja-JP" altLang="en-US" sz="2000" u="sng" dirty="0">
                <a:solidFill>
                  <a:srgbClr val="FF0000"/>
                </a:solidFill>
              </a:rPr>
              <a:t>月～金曜の午後３時以降</a:t>
            </a:r>
            <a:r>
              <a:rPr lang="ja-JP" altLang="en-US" sz="2000" dirty="0"/>
              <a:t>を目安に、申し</a:t>
            </a:r>
            <a:endParaRPr lang="en-US" altLang="ja-JP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000" dirty="0"/>
              <a:t>　　込みを御検討ください。</a:t>
            </a:r>
            <a:endParaRPr lang="en-US" altLang="ja-JP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000" dirty="0"/>
              <a:t>３　本校の校務体制によって、御依頼に沿った派遣ができない場合があります。　</a:t>
            </a:r>
            <a:endParaRPr lang="en-US" altLang="ja-JP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000" dirty="0"/>
              <a:t>　　予め御了承ください。</a:t>
            </a:r>
            <a:endParaRPr lang="en-US" altLang="ja-JP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000" dirty="0"/>
              <a:t>４　巡回相談をお申し込みの際は、</a:t>
            </a:r>
            <a:r>
              <a:rPr lang="ja-JP" altLang="en-US" sz="2000" u="sng" dirty="0">
                <a:solidFill>
                  <a:srgbClr val="FF0000"/>
                </a:solidFill>
              </a:rPr>
              <a:t>まずは自校内・機関内の相談機能を活用し、</a:t>
            </a:r>
            <a:endParaRPr lang="en-US" altLang="ja-JP" sz="2000" u="sng" dirty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000" dirty="0">
                <a:solidFill>
                  <a:srgbClr val="FF0000"/>
                </a:solidFill>
              </a:rPr>
              <a:t>　　</a:t>
            </a:r>
            <a:r>
              <a:rPr lang="ja-JP" altLang="en-US" sz="2000" u="sng" dirty="0">
                <a:solidFill>
                  <a:srgbClr val="FF0000"/>
                </a:solidFill>
              </a:rPr>
              <a:t>支援方法の検討や実践に取り組んでください。</a:t>
            </a:r>
            <a:r>
              <a:rPr lang="ja-JP" altLang="en-US" sz="2000" dirty="0"/>
              <a:t>巡回相談お申し込み時には、</a:t>
            </a:r>
            <a:endParaRPr lang="en-US" altLang="ja-JP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000" dirty="0"/>
              <a:t>　　その経過を踏まえて、一緒に支援方法を考えます。</a:t>
            </a:r>
            <a:endParaRPr lang="ja-JP" altLang="en-US" sz="2400" dirty="0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4066089"/>
            <a:ext cx="2063750" cy="2159000"/>
          </a:xfrm>
          <a:prstGeom prst="rect">
            <a:avLst/>
          </a:prstGeom>
        </p:spPr>
      </p:pic>
      <p:sp>
        <p:nvSpPr>
          <p:cNvPr id="12" name="角丸四角形吹き出し 11"/>
          <p:cNvSpPr/>
          <p:nvPr/>
        </p:nvSpPr>
        <p:spPr>
          <a:xfrm>
            <a:off x="899592" y="4077072"/>
            <a:ext cx="4608512" cy="2232248"/>
          </a:xfrm>
          <a:prstGeom prst="wedgeRoundRectCallout">
            <a:avLst>
              <a:gd name="adj1" fmla="val 62779"/>
              <a:gd name="adj2" fmla="val 8815"/>
              <a:gd name="adj3" fmla="val 16667"/>
            </a:avLst>
          </a:prstGeom>
          <a:noFill/>
          <a:ln w="38100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地域と共に、</a:t>
            </a:r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特別支援教育に</a:t>
            </a:r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取り組んでまいります。</a:t>
            </a:r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よろしく</a:t>
            </a:r>
            <a:endParaRPr kumimoji="1"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お願いいたします！</a:t>
            </a:r>
          </a:p>
        </p:txBody>
      </p:sp>
    </p:spTree>
    <p:extLst>
      <p:ext uri="{BB962C8B-B14F-4D97-AF65-F5344CB8AC3E}">
        <p14:creationId xmlns:p14="http://schemas.microsoft.com/office/powerpoint/2010/main" val="4060260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</TotalTime>
  <Words>619</Words>
  <Application>Microsoft Office PowerPoint</Application>
  <PresentationFormat>画面に合わせる (4:3)</PresentationFormat>
  <Paragraphs>65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3" baseType="lpstr">
      <vt:lpstr>FTT-UD角ゴ_ラージ B</vt:lpstr>
      <vt:lpstr>FTT-UD丸ゴ_ラージ B</vt:lpstr>
      <vt:lpstr>FTT-UD丸ゴ_ラージ M</vt:lpstr>
      <vt:lpstr>メイリオ</vt:lpstr>
      <vt:lpstr>游ゴシック</vt:lpstr>
      <vt:lpstr>Arial</vt:lpstr>
      <vt:lpstr>Calibri</vt:lpstr>
      <vt:lpstr>Wingdings</vt:lpstr>
      <vt:lpstr>Office ​​テーマ</vt:lpstr>
      <vt:lpstr>PowerPoint プレゼンテーション</vt:lpstr>
      <vt:lpstr>巡回相談の例</vt:lpstr>
      <vt:lpstr>コーディネーター派遣　利用方法</vt:lpstr>
      <vt:lpstr>PowerPoint プレゼンテーション</vt:lpstr>
    </vt:vector>
  </TitlesOfParts>
  <Company>東京都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田村　明子</cp:lastModifiedBy>
  <cp:revision>94</cp:revision>
  <cp:lastPrinted>2024-03-27T06:57:00Z</cp:lastPrinted>
  <dcterms:created xsi:type="dcterms:W3CDTF">2015-04-22T10:44:20Z</dcterms:created>
  <dcterms:modified xsi:type="dcterms:W3CDTF">2025-04-04T08:20:59Z</dcterms:modified>
</cp:coreProperties>
</file>